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0"/>
  </p:notesMasterIdLst>
  <p:handoutMasterIdLst>
    <p:handoutMasterId r:id="rId6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307" r:id="rId28"/>
    <p:sldId id="278" r:id="rId29"/>
    <p:sldId id="279" r:id="rId30"/>
    <p:sldId id="280" r:id="rId31"/>
    <p:sldId id="281" r:id="rId32"/>
    <p:sldId id="282" r:id="rId33"/>
    <p:sldId id="283" r:id="rId34"/>
    <p:sldId id="284" r:id="rId35"/>
    <p:sldId id="285" r:id="rId36"/>
    <p:sldId id="286" r:id="rId37"/>
    <p:sldId id="308"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9" r:id="rId56"/>
    <p:sldId id="304" r:id="rId57"/>
    <p:sldId id="305" r:id="rId58"/>
    <p:sldId id="306" r:id="rId5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69287" autoAdjust="0"/>
  </p:normalViewPr>
  <p:slideViewPr>
    <p:cSldViewPr snapToGrid="0">
      <p:cViewPr varScale="1">
        <p:scale>
          <a:sx n="80" d="100"/>
          <a:sy n="80" d="100"/>
        </p:scale>
        <p:origin x="232" y="5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notesMaster" Target="notesMasters/notesMaster1.xml"/><Relationship Id="rId61" Type="http://schemas.openxmlformats.org/officeDocument/2006/relationships/handoutMaster" Target="handoutMasters/handoutMaster1.xml"/><Relationship Id="rId62" Type="http://schemas.openxmlformats.org/officeDocument/2006/relationships/presProps" Target="pres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 Additionally, we need to define cookbook restrictions to lock down specific versions of both the apache and myhaproxy cookbooks.  By adding this information to production.rb, we are telling our nodes to use these specific versions of these specific cookbooks. Obviously, what this means is that as we work on newer versions of these cookbooks, we won’t break anything in the production environment. 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Node2</a:t>
            </a:r>
            <a:r>
              <a:rPr lang="en-US" baseline="0" dirty="0" smtClean="0"/>
              <a:t> is now in production.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46416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load balancer's myhaproxy cookbook</a:t>
            </a:r>
            <a:r>
              <a:rPr lang="en-US" baseline="0" dirty="0" smtClean="0"/>
              <a:t> to dynamically search for and update nodes.  Everything is as it should be. But our system is like a living, breathing thing that must grow and be updated to fit our changing needs.  We need to find a way to update and test new tools, features and settings without impacting our current production system. </a:t>
            </a:r>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r>
              <a:rPr lang="en-US" baseline="0" dirty="0" smtClean="0"/>
              <a:t> </a:t>
            </a:r>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Acceptance</a:t>
            </a:r>
            <a:r>
              <a:rPr lang="en-US" baseline="0" dirty="0" smtClean="0"/>
              <a:t> environment is setup and node3 is now its only member.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482428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load balancer's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First, in the production environment, we restricted our cookbooks to a specific version. Second, we created an acceptance environment with no cookbook restrictions. Third, we set specific nodes to each of these environments. Fourth, we updated the myhaproxy default.rb to include environment search criteria. 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environment has now that we have made the change and uploaded that change. Finally to see the effects to our existing nodes we need to ensure that they </a:t>
            </a:r>
            <a:r>
              <a:rPr lang="en-US" baseline="0" smtClean="0"/>
              <a:t>update themselves.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061407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Environments</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GL: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GL: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a New Environment File</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smtClean="0"/>
              <a:t>GL: 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smtClean="0"/>
              <a:t>GL: 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smtClean="0"/>
              <a:t>GL: </a:t>
            </a:r>
            <a:r>
              <a:rPr lang="en-US" dirty="0"/>
              <a:t>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smtClean="0"/>
              <a:t>GL: 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099211" y="4635182"/>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smtClean="0"/>
              <a:t>GL: </a:t>
            </a:r>
            <a:r>
              <a:rPr lang="en-US" dirty="0"/>
              <a:t>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lstStyle/>
          <a:p>
            <a:r>
              <a:rPr lang="en-US" dirty="0" smtClean="0"/>
              <a:t>GL: 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smtClean="0"/>
              <a:t>GL: </a:t>
            </a:r>
            <a:r>
              <a:rPr lang="en-US" dirty="0"/>
              <a:t>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 production and acceptance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myhaproxy, myhaproxy::</a:t>
            </a:r>
            <a:r>
              <a:rPr lang="en-US" dirty="0"/>
              <a:t>default, </a:t>
            </a:r>
            <a:r>
              <a:rPr lang="en-US" dirty="0" smtClean="0"/>
              <a:t>haproxy::</a:t>
            </a:r>
            <a:r>
              <a:rPr lang="en-US" dirty="0"/>
              <a:t>default, </a:t>
            </a:r>
            <a:r>
              <a:rPr lang="en-US" dirty="0" smtClean="0"/>
              <a:t>haproxy::</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ü"/>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776238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4000" dirty="0"/>
              <a:t>name </a:t>
            </a:r>
            <a:r>
              <a:rPr lang="uk-UA" sz="4000" dirty="0" smtClean="0"/>
              <a:t>'</a:t>
            </a:r>
            <a:r>
              <a:rPr lang="en-US" sz="4000" dirty="0" smtClean="0"/>
              <a:t>acceptance</a:t>
            </a:r>
            <a:r>
              <a:rPr lang="uk-UA" sz="4000" dirty="0" smtClean="0"/>
              <a:t>'</a:t>
            </a:r>
            <a:endParaRPr lang="en-US" sz="4000" dirty="0"/>
          </a:p>
          <a:p>
            <a:r>
              <a:rPr lang="en-US" sz="4000" dirty="0"/>
              <a:t>description </a:t>
            </a:r>
            <a:r>
              <a:rPr lang="uk-UA" sz="4000" dirty="0" smtClean="0"/>
              <a:t>'</a:t>
            </a:r>
            <a:r>
              <a:rPr lang="en-US" sz="4000" dirty="0" smtClean="0"/>
              <a:t>Where code and apps are tested</a:t>
            </a:r>
            <a:r>
              <a:rPr lang="uk-UA" sz="4000" dirty="0" smtClean="0"/>
              <a:t>'</a:t>
            </a:r>
            <a:endParaRPr lang="en-US" sz="4000" dirty="0" smtClean="0"/>
          </a:p>
          <a:p>
            <a:r>
              <a:rPr lang="en-US" sz="4000" dirty="0" smtClean="0"/>
              <a:t># No Cookbook Restrictions</a:t>
            </a:r>
            <a:endParaRPr lang="en-US" sz="4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7" name="Rectangle 6"/>
          <p:cNvSpPr/>
          <p:nvPr/>
        </p:nvSpPr>
        <p:spPr bwMode="auto">
          <a:xfrm>
            <a:off x="1099211" y="32153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a:t>["</a:t>
            </a:r>
            <a:r>
              <a:rPr lang="en-US" sz="215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ü"/>
            </a:pPr>
            <a:r>
              <a:rPr lang="en-US" dirty="0" smtClean="0"/>
              <a:t>Create an environment named "acceptance" that has no cookbook restrictions.</a:t>
            </a:r>
          </a:p>
          <a:p>
            <a:pPr marL="609585" indent="-609585">
              <a:lnSpc>
                <a:spcPct val="120000"/>
              </a:lnSpc>
              <a:buFont typeface="Wingdings" charset="2"/>
              <a:buChar char="ü"/>
            </a:pPr>
            <a:r>
              <a:rPr lang="en-US" dirty="0" smtClean="0"/>
              <a:t>Move node3 into the acceptance environment</a:t>
            </a:r>
          </a:p>
          <a:p>
            <a:pPr marL="609585" indent="-609585">
              <a:lnSpc>
                <a:spcPct val="120000"/>
              </a:lnSpc>
              <a:buFont typeface="Wingdings" charset="2"/>
              <a:buChar char="ü"/>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432812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smtClean="0"/>
              <a:t>Update myhaproxy </a:t>
            </a:r>
            <a:r>
              <a:rPr lang="en-US" dirty="0" smtClean="0"/>
              <a:t>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smtClean="0"/>
              <a:t>myhaproxy</a:t>
            </a:r>
            <a:endParaRPr lang="en-US" sz="2400" dirty="0"/>
          </a:p>
          <a:p>
            <a:r>
              <a:rPr lang="en-US" sz="2400" dirty="0"/>
              <a:t># Recipe:: default</a:t>
            </a:r>
          </a:p>
          <a:p>
            <a:r>
              <a:rPr lang="en-US" sz="2400" dirty="0"/>
              <a:t>#</a:t>
            </a:r>
          </a:p>
          <a:p>
            <a:r>
              <a:rPr lang="en-US" sz="2400" dirty="0"/>
              <a:t># Copyright (c) </a:t>
            </a:r>
            <a:r>
              <a:rPr lang="is-IS" sz="2400" dirty="0" smtClean="0"/>
              <a:t>2016</a:t>
            </a:r>
            <a:r>
              <a:rPr lang="en-US" sz="2400" dirty="0" smtClean="0"/>
              <a:t>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smtClean="0"/>
              <a:t>myhaproxy</a:t>
            </a:r>
            <a:endParaRPr lang="en-US" sz="2000" dirty="0"/>
          </a:p>
          <a:p>
            <a:r>
              <a:rPr lang="en-US" sz="2000" dirty="0"/>
              <a:t># Recipe:: default</a:t>
            </a:r>
          </a:p>
          <a:p>
            <a:r>
              <a:rPr lang="en-US" sz="2000" dirty="0"/>
              <a:t>#</a:t>
            </a:r>
          </a:p>
          <a:p>
            <a:r>
              <a:rPr lang="en-US" sz="2000" dirty="0"/>
              <a:t># Copyright (c) </a:t>
            </a:r>
            <a:r>
              <a:rPr lang="is-IS" sz="2000" dirty="0" smtClean="0"/>
              <a:t>2016</a:t>
            </a:r>
            <a:r>
              <a:rPr lang="en-US" sz="2000" dirty="0" smtClean="0"/>
              <a:t> </a:t>
            </a:r>
            <a:r>
              <a:rPr lang="en-US" sz="2000" dirty="0"/>
              <a:t>The Authors, All Rights Reserved.</a:t>
            </a:r>
          </a:p>
          <a:p>
            <a:endParaRPr lang="en-US" sz="2000" dirty="0"/>
          </a:p>
          <a:p>
            <a:r>
              <a:rPr lang="en-US" sz="2000" dirty="0"/>
              <a:t>all_web_nodes = search('</a:t>
            </a:r>
            <a:r>
              <a:rPr lang="en-US" sz="2000" dirty="0" err="1"/>
              <a:t>node',"role:web</a:t>
            </a:r>
            <a:r>
              <a:rPr lang="en-US" sz="2000" dirty="0"/>
              <a:t> AND chef_environment:#{node.chef_environment</a:t>
            </a:r>
            <a:r>
              <a:rPr lang="en-US" sz="2000" dirty="0" smtClean="0"/>
              <a:t>}")</a:t>
            </a:r>
          </a:p>
          <a:p>
            <a:endParaRPr lang="en-US" sz="2000" dirty="0" smtClean="0"/>
          </a:p>
          <a:p>
            <a:r>
              <a:rPr lang="en-US" sz="2000" dirty="0" smtClean="0"/>
              <a:t>members </a:t>
            </a:r>
            <a:r>
              <a:rPr lang="en-US" sz="2000" dirty="0"/>
              <a:t>=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9359" y="451084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GL: </a:t>
            </a:r>
            <a:r>
              <a:rPr lang="en-US" dirty="0" smtClean="0"/>
              <a:t>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'myhaproxy'</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myhaproxy'</a:t>
            </a:r>
            <a:endParaRPr lang="en-US" dirty="0"/>
          </a:p>
          <a:p>
            <a:r>
              <a:rPr lang="en-US" dirty="0"/>
              <a:t>long_description 'Installs/Configures </a:t>
            </a:r>
            <a:r>
              <a:rPr lang="en-US" dirty="0" smtClean="0"/>
              <a:t>myhaproxy'</a:t>
            </a:r>
            <a:endParaRPr lang="en-US" dirty="0"/>
          </a:p>
          <a:p>
            <a:r>
              <a:rPr lang="en-US" dirty="0" smtClean="0"/>
              <a:t>version          '1.0.1</a:t>
            </a:r>
            <a:r>
              <a:rPr lang="en-US" dirty="0"/>
              <a:t>'</a:t>
            </a:r>
          </a:p>
          <a:p>
            <a:endParaRPr lang="en-US" dirty="0"/>
          </a:p>
          <a:p>
            <a:r>
              <a:rPr lang="en-US" dirty="0"/>
              <a:t>depends </a:t>
            </a:r>
            <a:r>
              <a:rPr lang="en-US" dirty="0" smtClean="0"/>
              <a:t>'haproxy', </a:t>
            </a:r>
            <a:r>
              <a:rPr lang="en-US" dirty="0"/>
              <a:t>'~&gt;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'myhaproxy' </a:t>
            </a:r>
            <a:r>
              <a:rPr lang="en-US" dirty="0"/>
              <a:t>from source at .</a:t>
            </a:r>
          </a:p>
          <a:p>
            <a:r>
              <a:rPr lang="en-US" dirty="0"/>
              <a:t>Fetching cookbook index from https://supermarket.chef.io...</a:t>
            </a:r>
          </a:p>
          <a:p>
            <a:r>
              <a:rPr lang="en-US" dirty="0"/>
              <a:t>Using build-essential (2.2.3)</a:t>
            </a:r>
          </a:p>
          <a:p>
            <a:r>
              <a:rPr lang="en-US" dirty="0"/>
              <a:t>Installing </a:t>
            </a:r>
            <a:r>
              <a:rPr lang="en-US" dirty="0" smtClean="0"/>
              <a:t>haproxy </a:t>
            </a:r>
            <a:r>
              <a:rPr lang="en-US" dirty="0"/>
              <a:t>(1.6.6)</a:t>
            </a:r>
          </a:p>
          <a:p>
            <a:r>
              <a:rPr lang="en-US" dirty="0"/>
              <a:t>Using cpu (0.2.0)</a:t>
            </a:r>
          </a:p>
          <a:p>
            <a:r>
              <a:rPr lang="en-US" dirty="0"/>
              <a:t>Using </a:t>
            </a:r>
            <a:r>
              <a:rPr lang="en-US" dirty="0" smtClean="0"/>
              <a:t>myhaproxy (</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smtClean="0"/>
              <a:t>GL: </a:t>
            </a:r>
            <a:r>
              <a:rPr lang="en-US" dirty="0" smtClean="0"/>
              <a:t>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smtClean="0"/>
              <a:t>haproxy </a:t>
            </a:r>
            <a:r>
              <a:rPr lang="en-US" dirty="0"/>
              <a:t>(1.6.6) (frozen)</a:t>
            </a:r>
          </a:p>
          <a:p>
            <a:r>
              <a:rPr lang="en-US" dirty="0"/>
              <a:t>Uploaded </a:t>
            </a:r>
            <a:r>
              <a:rPr lang="en-US" dirty="0" smtClean="0"/>
              <a:t>myhaproxy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smtClean="0"/>
              <a:t>GL: </a:t>
            </a:r>
            <a:r>
              <a:rPr lang="en-US" dirty="0"/>
              <a:t>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smtClean="0"/>
              <a:t>myhaproxy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dirty="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ü"/>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919011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What are </a:t>
            </a:r>
            <a:r>
              <a:rPr lang="en-US" smtClean="0"/>
              <a:t>the benefits </a:t>
            </a:r>
            <a:r>
              <a:rPr lang="en-US" dirty="0" smtClean="0"/>
              <a:t>of </a:t>
            </a:r>
            <a:r>
              <a:rPr lang="en-US" b="1" dirty="0"/>
              <a:t>not</a:t>
            </a:r>
            <a:r>
              <a:rPr lang="en-US" dirty="0"/>
              <a:t> constraining </a:t>
            </a:r>
            <a:r>
              <a:rPr lang="en-US" dirty="0" smtClean="0"/>
              <a:t>cookbooks to a particular environment?</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Production</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sz="2800" dirty="0"/>
              <a:t>Deploy </a:t>
            </a:r>
            <a:r>
              <a:rPr lang="en-US" sz="2800" dirty="0" smtClean="0"/>
              <a:t>Our </a:t>
            </a:r>
            <a:r>
              <a:rPr lang="en-US" sz="2800" dirty="0"/>
              <a:t>S</a:t>
            </a:r>
            <a:r>
              <a:rPr lang="en-US" sz="2800" dirty="0" smtClean="0"/>
              <a:t>ite </a:t>
            </a:r>
            <a:r>
              <a:rPr lang="en-US" sz="2800" dirty="0"/>
              <a:t>to </a:t>
            </a:r>
            <a:r>
              <a:rPr lang="en-US" sz="2800" dirty="0" smtClean="0"/>
              <a:t>Production</a:t>
            </a:r>
          </a:p>
        </p:txBody>
      </p:sp>
      <p:sp>
        <p:nvSpPr>
          <p:cNvPr id="4" name="Content Placeholder 3"/>
          <p:cNvSpPr>
            <a:spLocks noGrp="1"/>
          </p:cNvSpPr>
          <p:nvPr>
            <p:ph sz="quarter" idx="11"/>
          </p:nvPr>
        </p:nvSpPr>
        <p:spPr>
          <a:xfrm>
            <a:off x="3012273" y="3411331"/>
            <a:ext cx="11319040" cy="1528233"/>
          </a:xfrm>
        </p:spPr>
        <p:txBody>
          <a:bodyPr>
            <a:normAutofit/>
          </a:bodyPr>
          <a:lstStyle/>
          <a:p>
            <a:r>
              <a:rPr lang="en-US" sz="4000" dirty="0" smtClean="0"/>
              <a:t>Let's create a reliable environment for our nodes.</a:t>
            </a:r>
            <a:endParaRPr lang="en-US" sz="40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sz="3200" dirty="0" smtClean="0"/>
              <a:t>*</a:t>
            </a:r>
            <a:r>
              <a:rPr lang="en-US" sz="3200" dirty="0"/>
              <a:t>* ENVIRONMENT COMMANDS **</a:t>
            </a:r>
          </a:p>
          <a:p>
            <a:r>
              <a:rPr lang="en-US" sz="3200" dirty="0"/>
              <a:t>knife environment compare [ENVIRONMENT..] (options)</a:t>
            </a:r>
          </a:p>
          <a:p>
            <a:r>
              <a:rPr lang="en-US" sz="3200" dirty="0"/>
              <a:t>knife environment create ENVIRONMENT (options)</a:t>
            </a:r>
          </a:p>
          <a:p>
            <a:r>
              <a:rPr lang="en-US" sz="3200" dirty="0"/>
              <a:t>knife environment delete ENVIRONMENT (options)</a:t>
            </a:r>
          </a:p>
          <a:p>
            <a:r>
              <a:rPr lang="en-US" sz="3200" dirty="0"/>
              <a:t>knife environment edit ENVIRONMENT (options)</a:t>
            </a:r>
          </a:p>
          <a:p>
            <a:r>
              <a:rPr lang="en-US" sz="3200" dirty="0"/>
              <a:t>knife environment from file FILE [FILE..] (options)</a:t>
            </a:r>
          </a:p>
          <a:p>
            <a:r>
              <a:rPr lang="en-US" sz="3200" dirty="0" smtClean="0"/>
              <a:t>knife </a:t>
            </a:r>
            <a:r>
              <a:rPr lang="en-US" sz="3200" dirty="0"/>
              <a:t>environment list (options)</a:t>
            </a:r>
          </a:p>
          <a:p>
            <a:r>
              <a:rPr lang="en-US" sz="3200"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GL: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
        <p:nvSpPr>
          <p:cNvPr id="7" name="Rectangle 6"/>
          <p:cNvSpPr/>
          <p:nvPr/>
        </p:nvSpPr>
        <p:spPr bwMode="auto">
          <a:xfrm>
            <a:off x="1099211" y="6375400"/>
            <a:ext cx="14431939" cy="69498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GL: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7" name="Rectangle 6"/>
          <p:cNvSpPr/>
          <p:nvPr/>
        </p:nvSpPr>
        <p:spPr bwMode="auto">
          <a:xfrm>
            <a:off x="1099211" y="2315963"/>
            <a:ext cx="14431939" cy="554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smtClean="0"/>
              <a:t>GL: 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18615</TotalTime>
  <Words>4132</Words>
  <Application>Microsoft Macintosh PowerPoint</Application>
  <PresentationFormat>Custom</PresentationFormat>
  <Paragraphs>615</Paragraphs>
  <Slides>54</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54</vt:i4>
      </vt:variant>
    </vt:vector>
  </HeadingPairs>
  <TitlesOfParts>
    <vt:vector size="59" baseType="lpstr">
      <vt:lpstr>Courier New</vt:lpstr>
      <vt:lpstr>Gill Sans MT</vt:lpstr>
      <vt:lpstr>Wingdings</vt:lpstr>
      <vt:lpstr>Arial</vt:lpstr>
      <vt:lpstr>ChefDk3.2Template</vt:lpstr>
      <vt:lpstr>Environments</vt:lpstr>
      <vt:lpstr>Objectives</vt:lpstr>
      <vt:lpstr>Keeping Your Infrastructure Current</vt:lpstr>
      <vt:lpstr>Environments</vt:lpstr>
      <vt:lpstr>Environments</vt:lpstr>
      <vt:lpstr>GL: Production</vt:lpstr>
      <vt:lpstr>GL: Using 'knife environment --help' </vt:lpstr>
      <vt:lpstr>GL: View List of Defined Environments</vt:lpstr>
      <vt:lpstr>GL: Viewing the _default Environment</vt:lpstr>
      <vt:lpstr>GL: Searching All of Our Nodes</vt:lpstr>
      <vt:lpstr>GL: Create an environments Directory</vt:lpstr>
      <vt:lpstr>GL: Create a New Environment File</vt:lpstr>
      <vt:lpstr>GL: Upload the production.rb File</vt:lpstr>
      <vt:lpstr>GL: View the List of Environments</vt:lpstr>
      <vt:lpstr>GL: View the Production Environment</vt:lpstr>
      <vt:lpstr>GL: Viewing 'knife node --help'</vt:lpstr>
      <vt:lpstr>GL: Viewing 'knife node set --help'</vt:lpstr>
      <vt:lpstr>GL: Using 'knife environment node set'</vt:lpstr>
      <vt:lpstr>GL: Viewing node1's Attributes</vt:lpstr>
      <vt:lpstr>Lab: Set More Nodes to Production</vt:lpstr>
      <vt:lpstr>Lab: Set node2's Environment to Production </vt:lpstr>
      <vt:lpstr>Lab: Verify node2 is Set to Production </vt:lpstr>
      <vt:lpstr>Lab: Set More Nodes to Production</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Lab: Acceptance Environment</vt:lpstr>
      <vt:lpstr>Separating Environments</vt:lpstr>
      <vt:lpstr>Expected Situation</vt:lpstr>
      <vt:lpstr>Balancing Nodes</vt:lpstr>
      <vt:lpstr>Search Criteria</vt:lpstr>
      <vt:lpstr>Search Criteria</vt:lpstr>
      <vt:lpstr>GL: Modify the myhaproxy default.rb </vt:lpstr>
      <vt:lpstr>GL: Separate Environments</vt:lpstr>
      <vt:lpstr>GL: Version the myhaproxy metadata.rb</vt:lpstr>
      <vt:lpstr>GL: Run 'berks install'</vt:lpstr>
      <vt:lpstr>GL: Run 'berks upload'</vt:lpstr>
      <vt:lpstr>GL: Separate Environments</vt:lpstr>
      <vt:lpstr>A Brief Recap</vt:lpstr>
      <vt:lpstr>Lab: Update Production</vt:lpstr>
      <vt:lpstr>Lab: Update production.rb</vt:lpstr>
      <vt:lpstr>Lab: cd and Run 'knife environment...'</vt:lpstr>
      <vt:lpstr>Lab: Verify the Version Number </vt:lpstr>
      <vt:lpstr>Lab: Converge All Nodes</vt:lpstr>
      <vt:lpstr>Lab: Update Production</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2125</cp:revision>
  <cp:lastPrinted>2015-02-07T23:49:10Z</cp:lastPrinted>
  <dcterms:created xsi:type="dcterms:W3CDTF">2012-09-13T17:36:07Z</dcterms:created>
  <dcterms:modified xsi:type="dcterms:W3CDTF">2016-02-26T23:09:07Z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